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79" r:id="rId4"/>
    <p:sldId id="260" r:id="rId5"/>
    <p:sldId id="258" r:id="rId6"/>
    <p:sldId id="259" r:id="rId7"/>
    <p:sldId id="267" r:id="rId8"/>
    <p:sldId id="266" r:id="rId9"/>
    <p:sldId id="262" r:id="rId10"/>
    <p:sldId id="263" r:id="rId11"/>
    <p:sldId id="264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0B0B"/>
    <a:srgbClr val="4472C4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94660"/>
  </p:normalViewPr>
  <p:slideViewPr>
    <p:cSldViewPr snapToGrid="0">
      <p:cViewPr>
        <p:scale>
          <a:sx n="75" d="100"/>
          <a:sy n="75" d="100"/>
        </p:scale>
        <p:origin x="1410" y="7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A44EC-5AFA-4DFA-BB40-977ABF3F5B30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8F88B8-5C54-4A61-A1B2-6B22C1C0A1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336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F88B8-5C54-4A61-A1B2-6B22C1C0A1C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4075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8F88B8-5C54-4A61-A1B2-6B22C1C0A1C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7915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24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072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06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406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15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91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1586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487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52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6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551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AC8A3-6226-44EE-8E7B-D9610EB844C3}" type="datetimeFigureOut">
              <a:rPr lang="fr-FR" smtClean="0"/>
              <a:t>25/05/2025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43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3794DCF-2757-AE97-A816-60319358657D}"/>
              </a:ext>
            </a:extLst>
          </p:cNvPr>
          <p:cNvSpPr/>
          <p:nvPr/>
        </p:nvSpPr>
        <p:spPr>
          <a:xfrm>
            <a:off x="1143000" y="2049855"/>
            <a:ext cx="6858000" cy="1802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000" dirty="0"/>
              <a:t>Etude des remplissages à densité variable en impression 3D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34729D-1139-B9A0-B410-C4AB3F685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6797" y="4301346"/>
            <a:ext cx="4917057" cy="84215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Oscar THOMAS</a:t>
            </a:r>
          </a:p>
          <a:p>
            <a:r>
              <a:rPr lang="fr-FR" dirty="0"/>
              <a:t>11717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B5B53-19C0-01C6-D9FE-243912C4CE7D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FDC463-9E8E-570F-E667-B36FBFB9515C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CCBD5-67F1-6BB3-46AF-472CAB1ED9BA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76885B-B14A-2481-DA8E-FDDAFB0FC7C3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1/</a:t>
            </a:r>
          </a:p>
        </p:txBody>
      </p:sp>
    </p:spTree>
    <p:extLst>
      <p:ext uri="{BB962C8B-B14F-4D97-AF65-F5344CB8AC3E}">
        <p14:creationId xmlns:p14="http://schemas.microsoft.com/office/powerpoint/2010/main" val="280693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6560B89-2F2B-87E4-D072-0A22D647DE47}"/>
              </a:ext>
            </a:extLst>
          </p:cNvPr>
          <p:cNvSpPr/>
          <p:nvPr/>
        </p:nvSpPr>
        <p:spPr>
          <a:xfrm>
            <a:off x="6426680" y="4790279"/>
            <a:ext cx="2579298" cy="8946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350" dirty="0"/>
              <a:t>Quelques défauts :</a:t>
            </a:r>
          </a:p>
          <a:p>
            <a:r>
              <a:rPr lang="fr-FR" sz="1350" dirty="0"/>
              <a:t>           : zone de glissement </a:t>
            </a:r>
          </a:p>
          <a:p>
            <a:endParaRPr lang="fr-FR" sz="1350" dirty="0"/>
          </a:p>
          <a:p>
            <a:r>
              <a:rPr lang="fr-FR" sz="1350" dirty="0"/>
              <a:t>           : rupture incomplète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CED519-30D4-EB00-1D39-5C95238AC73A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7CCF91-12A2-E992-C5EC-F7D876BDF6FF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D0C3D-BFAA-A0B6-03D0-2F2551D929F9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B6093C-6FFA-66FC-43F8-E5DFA3D74E5A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9/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A928-F095-9EFD-F424-DE5C6C523932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I.3 Premiers résultats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FCCD8D-7AE0-E441-A6DC-798396981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19741" r="1355" b="23966"/>
          <a:stretch/>
        </p:blipFill>
        <p:spPr>
          <a:xfrm>
            <a:off x="1" y="4010206"/>
            <a:ext cx="6210299" cy="19684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C528DE3-8504-62E8-A511-CDC97351A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2" y="967039"/>
            <a:ext cx="5441948" cy="292239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ECB08-3A53-94C3-7698-BE57FB939112}"/>
              </a:ext>
            </a:extLst>
          </p:cNvPr>
          <p:cNvSpPr/>
          <p:nvPr/>
        </p:nvSpPr>
        <p:spPr>
          <a:xfrm>
            <a:off x="4189086" y="3395490"/>
            <a:ext cx="505602" cy="37748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DFB86-6097-2657-7181-7FFDB1FBADE0}"/>
              </a:ext>
            </a:extLst>
          </p:cNvPr>
          <p:cNvSpPr/>
          <p:nvPr/>
        </p:nvSpPr>
        <p:spPr>
          <a:xfrm>
            <a:off x="1964282" y="5176515"/>
            <a:ext cx="556404" cy="54346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40C02F-47C8-D290-CA22-8C4B1AE4A4C1}"/>
              </a:ext>
            </a:extLst>
          </p:cNvPr>
          <p:cNvSpPr/>
          <p:nvPr/>
        </p:nvSpPr>
        <p:spPr>
          <a:xfrm>
            <a:off x="6519442" y="5049070"/>
            <a:ext cx="401129" cy="1904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1CE99-6F0D-E33B-0E04-F47E6A0B4A28}"/>
              </a:ext>
            </a:extLst>
          </p:cNvPr>
          <p:cNvSpPr/>
          <p:nvPr/>
        </p:nvSpPr>
        <p:spPr>
          <a:xfrm>
            <a:off x="6519444" y="5463142"/>
            <a:ext cx="401129" cy="19040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C0D7AF6-9B80-47E3-95B0-C24DA00DBEC5}"/>
              </a:ext>
            </a:extLst>
          </p:cNvPr>
          <p:cNvSpPr/>
          <p:nvPr/>
        </p:nvSpPr>
        <p:spPr>
          <a:xfrm>
            <a:off x="5441950" y="1454437"/>
            <a:ext cx="3602846" cy="231853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/>
              <a:t>Observations :</a:t>
            </a:r>
          </a:p>
          <a:p>
            <a:endParaRPr lang="fr-FR" sz="1600" dirty="0"/>
          </a:p>
          <a:p>
            <a:r>
              <a:rPr lang="fr-FR" sz="1600" dirty="0"/>
              <a:t>-Comportement </a:t>
            </a:r>
            <a:r>
              <a:rPr lang="fr-FR" sz="1600" dirty="0" err="1"/>
              <a:t>hookéen</a:t>
            </a:r>
            <a:r>
              <a:rPr lang="fr-FR" sz="1600" dirty="0"/>
              <a:t>.</a:t>
            </a:r>
          </a:p>
          <a:p>
            <a:r>
              <a:rPr lang="fr-FR" sz="1600" dirty="0"/>
              <a:t>-Pas de domaine plastique.</a:t>
            </a:r>
          </a:p>
          <a:p>
            <a:r>
              <a:rPr lang="fr-FR" sz="1600" dirty="0"/>
              <a:t>-Un remplissage plus dense donne une contrainte à la rupture plus forte. </a:t>
            </a:r>
          </a:p>
          <a:p>
            <a:r>
              <a:rPr lang="fr-FR" sz="1600" dirty="0"/>
              <a:t>-Un remplissage plus dense donne un module de Young (E) plus élevé.</a:t>
            </a:r>
          </a:p>
        </p:txBody>
      </p:sp>
    </p:spTree>
    <p:extLst>
      <p:ext uri="{BB962C8B-B14F-4D97-AF65-F5344CB8AC3E}">
        <p14:creationId xmlns:p14="http://schemas.microsoft.com/office/powerpoint/2010/main" val="1867718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1137B2-08C8-74E4-CBF8-8ECEDCAC4A64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04C8A3-4716-5F8B-7545-0C10B4C6C622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33B33-6048-1A8B-BC2D-7D4023CE55F5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E68F5F-597F-B01A-65C1-D47C1D06B7D6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10/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F04A66-B9F7-6596-B047-0DEDCBBA25FD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I.3 Analyse du remplissage linéaire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FF44EAF-32FD-D8D6-6344-6B76FB92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28" y="664236"/>
            <a:ext cx="4511616" cy="3383712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BEEA1AB-D6DF-8956-E8F1-413FAB0EE95C}"/>
              </a:ext>
            </a:extLst>
          </p:cNvPr>
          <p:cNvSpPr/>
          <p:nvPr/>
        </p:nvSpPr>
        <p:spPr>
          <a:xfrm>
            <a:off x="311150" y="4289131"/>
            <a:ext cx="4203699" cy="18158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/>
              <a:t>Sur la figure ci-dessus :</a:t>
            </a:r>
          </a:p>
          <a:p>
            <a:r>
              <a:rPr lang="fr-FR" sz="1600" dirty="0"/>
              <a:t>-E a été calculé par régression linéaire.</a:t>
            </a:r>
          </a:p>
          <a:p>
            <a:r>
              <a:rPr lang="fr-FR" sz="1600" dirty="0"/>
              <a:t>-On vérifie que le remplissage se comporte comme un assemblage de ressort en parallèle.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54877-92A0-956E-8340-70BEAB51A2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64" b="35361"/>
          <a:stretch/>
        </p:blipFill>
        <p:spPr>
          <a:xfrm rot="16200000">
            <a:off x="3070042" y="3681198"/>
            <a:ext cx="4186100" cy="661483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636A323-A685-EE7D-B143-65DB6314ECC3}"/>
              </a:ext>
            </a:extLst>
          </p:cNvPr>
          <p:cNvCxnSpPr>
            <a:cxnSpLocks/>
            <a:stCxn id="13" idx="2"/>
            <a:endCxn id="17" idx="1"/>
          </p:cNvCxnSpPr>
          <p:nvPr/>
        </p:nvCxnSpPr>
        <p:spPr>
          <a:xfrm>
            <a:off x="5493834" y="4011940"/>
            <a:ext cx="318455" cy="12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5E29363F-B662-2A92-437C-6E2E5AF1B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7" t="14520" r="18658" b="39303"/>
          <a:stretch/>
        </p:blipFill>
        <p:spPr>
          <a:xfrm>
            <a:off x="5812289" y="3124200"/>
            <a:ext cx="3164233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2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BD5B15C-68D6-1EA7-7983-3FDAFD227424}"/>
              </a:ext>
            </a:extLst>
          </p:cNvPr>
          <p:cNvSpPr/>
          <p:nvPr/>
        </p:nvSpPr>
        <p:spPr>
          <a:xfrm>
            <a:off x="0" y="662065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D697ED-8B85-F342-40AD-94FE1142F6BD}"/>
              </a:ext>
            </a:extLst>
          </p:cNvPr>
          <p:cNvSpPr txBox="1"/>
          <p:nvPr/>
        </p:nvSpPr>
        <p:spPr>
          <a:xfrm>
            <a:off x="60384" y="662065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B6030-BA6E-C2FB-3DEA-D47296421632}"/>
              </a:ext>
            </a:extLst>
          </p:cNvPr>
          <p:cNvSpPr/>
          <p:nvPr/>
        </p:nvSpPr>
        <p:spPr>
          <a:xfrm>
            <a:off x="1949572" y="662065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E20A92-4DB5-B384-C1D7-A904F85C6C85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II.1 </a:t>
            </a:r>
            <a:r>
              <a:rPr lang="fr-FR" sz="3200" dirty="0"/>
              <a:t>Reproduction d’un essai traction par la FEM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FB5AA2-4660-353A-0846-728B6511ED3C}"/>
              </a:ext>
            </a:extLst>
          </p:cNvPr>
          <p:cNvSpPr txBox="1"/>
          <p:nvPr/>
        </p:nvSpPr>
        <p:spPr>
          <a:xfrm>
            <a:off x="8453888" y="66103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12/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0CCA860-F929-DD68-43C2-B599C162A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888"/>
            <a:ext cx="9144000" cy="3625850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F1A222A-953F-B3EF-B569-34A1F1597E56}"/>
              </a:ext>
            </a:extLst>
          </p:cNvPr>
          <p:cNvSpPr/>
          <p:nvPr/>
        </p:nvSpPr>
        <p:spPr>
          <a:xfrm>
            <a:off x="60384" y="4718050"/>
            <a:ext cx="7259132" cy="13779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Réalisation d’une FEM sur une éprouvette à l’aide du logiciel Fusion 360 :</a:t>
            </a:r>
          </a:p>
          <a:p>
            <a:endParaRPr lang="fr-FR" dirty="0"/>
          </a:p>
          <a:p>
            <a:r>
              <a:rPr lang="fr-FR" dirty="0"/>
              <a:t>-L’éprouvette de PLA est soumise à une charge de 3 kN sur sa face droite.</a:t>
            </a:r>
          </a:p>
          <a:p>
            <a:r>
              <a:rPr lang="fr-FR" dirty="0"/>
              <a:t>-La face gauche est quand à elle forcée de ne pas bouger.</a:t>
            </a:r>
          </a:p>
        </p:txBody>
      </p:sp>
    </p:spTree>
    <p:extLst>
      <p:ext uri="{BB962C8B-B14F-4D97-AF65-F5344CB8AC3E}">
        <p14:creationId xmlns:p14="http://schemas.microsoft.com/office/powerpoint/2010/main" val="1545583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5028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28EDD5-B7D5-0586-DEC0-68636C25CC59}"/>
              </a:ext>
            </a:extLst>
          </p:cNvPr>
          <p:cNvSpPr/>
          <p:nvPr/>
        </p:nvSpPr>
        <p:spPr>
          <a:xfrm>
            <a:off x="0" y="662065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D51EB7A-04CD-04F2-8CD4-40885EFA36DF}"/>
              </a:ext>
            </a:extLst>
          </p:cNvPr>
          <p:cNvSpPr txBox="1"/>
          <p:nvPr/>
        </p:nvSpPr>
        <p:spPr>
          <a:xfrm>
            <a:off x="60384" y="662065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267123-D7AA-0BCB-BFA3-64726C9E4B0D}"/>
              </a:ext>
            </a:extLst>
          </p:cNvPr>
          <p:cNvSpPr/>
          <p:nvPr/>
        </p:nvSpPr>
        <p:spPr>
          <a:xfrm>
            <a:off x="1949572" y="662065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787628-E001-7542-8FCB-740B7CDA895A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II.3 </a:t>
            </a:r>
            <a:r>
              <a:rPr lang="fr-FR" sz="3200" dirty="0"/>
              <a:t>Génération d’un remplissage variable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E0377EF-A677-6C68-2B30-80E8FE1FA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34" y="804846"/>
            <a:ext cx="4641437" cy="2624154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ED4936B-5075-F4B2-8C45-962EE1998380}"/>
              </a:ext>
            </a:extLst>
          </p:cNvPr>
          <p:cNvSpPr/>
          <p:nvPr/>
        </p:nvSpPr>
        <p:spPr>
          <a:xfrm>
            <a:off x="60384" y="804846"/>
            <a:ext cx="3489266" cy="26813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Sur la figure ci-contre :</a:t>
            </a:r>
          </a:p>
          <a:p>
            <a:endParaRPr lang="fr-FR" dirty="0"/>
          </a:p>
          <a:p>
            <a:r>
              <a:rPr lang="fr-FR" dirty="0"/>
              <a:t>-Les contraintes de von Mises sont affichés en couleurs</a:t>
            </a:r>
          </a:p>
          <a:p>
            <a:r>
              <a:rPr lang="fr-FR" dirty="0"/>
              <a:t>-Plus la couleur est proche du rouge plus la contrainte et forte. Il faut une densité plus importante.</a:t>
            </a:r>
          </a:p>
        </p:txBody>
      </p:sp>
      <p:pic>
        <p:nvPicPr>
          <p:cNvPr id="1026" name="Picture 2" descr="logo logiciel autodesk fusion 360">
            <a:extLst>
              <a:ext uri="{FF2B5EF4-FFF2-40B4-BE49-F238E27FC236}">
                <a16:creationId xmlns:a16="http://schemas.microsoft.com/office/drawing/2014/main" id="{AF8A94DF-CEF6-4DE1-36F4-E10FDDFDF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6" y="3917950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C06C8F89-54C2-68AD-22C2-19BFABC64DA4}"/>
              </a:ext>
            </a:extLst>
          </p:cNvPr>
          <p:cNvCxnSpPr>
            <a:cxnSpLocks/>
            <a:stCxn id="1026" idx="3"/>
          </p:cNvCxnSpPr>
          <p:nvPr/>
        </p:nvCxnSpPr>
        <p:spPr>
          <a:xfrm>
            <a:off x="1259456" y="4413250"/>
            <a:ext cx="99215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Logo device only">
            <a:extLst>
              <a:ext uri="{FF2B5EF4-FFF2-40B4-BE49-F238E27FC236}">
                <a16:creationId xmlns:a16="http://schemas.microsoft.com/office/drawing/2014/main" id="{320114BB-6F13-1520-EC47-C43CEB40C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56" y="3805090"/>
            <a:ext cx="1171078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DFBE213-B958-F265-ADED-031F2A25F906}"/>
              </a:ext>
            </a:extLst>
          </p:cNvPr>
          <p:cNvCxnSpPr>
            <a:cxnSpLocks/>
          </p:cNvCxnSpPr>
          <p:nvPr/>
        </p:nvCxnSpPr>
        <p:spPr>
          <a:xfrm>
            <a:off x="3417976" y="4413249"/>
            <a:ext cx="1028060" cy="1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C3C5ACDD-200E-995D-ACEE-2C51AB0C5BCE}"/>
              </a:ext>
            </a:extLst>
          </p:cNvPr>
          <p:cNvSpPr/>
          <p:nvPr/>
        </p:nvSpPr>
        <p:spPr>
          <a:xfrm>
            <a:off x="1387234" y="5530851"/>
            <a:ext cx="2892665" cy="10096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Génération d’un polynôme représentant la contrainte en fonction des coordonnées.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A5357BB6-4DC6-212F-83EF-A7B15FC0B436}"/>
              </a:ext>
            </a:extLst>
          </p:cNvPr>
          <p:cNvCxnSpPr>
            <a:cxnSpLocks/>
            <a:endCxn id="24" idx="0"/>
          </p:cNvCxnSpPr>
          <p:nvPr/>
        </p:nvCxnSpPr>
        <p:spPr>
          <a:xfrm>
            <a:off x="2833566" y="4972050"/>
            <a:ext cx="1" cy="558801"/>
          </a:xfrm>
          <a:prstGeom prst="straightConnector1">
            <a:avLst/>
          </a:prstGeom>
          <a:ln w="41275"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Image 35">
            <a:extLst>
              <a:ext uri="{FF2B5EF4-FFF2-40B4-BE49-F238E27FC236}">
                <a16:creationId xmlns:a16="http://schemas.microsoft.com/office/drawing/2014/main" id="{5D84CC41-B6BB-280E-2FF1-102991102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036" y="3862240"/>
            <a:ext cx="1028060" cy="1063510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FC796902-12D4-204D-C1BC-F0463FE81D35}"/>
              </a:ext>
            </a:extLst>
          </p:cNvPr>
          <p:cNvSpPr txBox="1"/>
          <p:nvPr/>
        </p:nvSpPr>
        <p:spPr>
          <a:xfrm>
            <a:off x="5543550" y="4210566"/>
            <a:ext cx="3111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Fichier </a:t>
            </a:r>
            <a:r>
              <a:rPr lang="fr-FR" dirty="0" err="1"/>
              <a:t>json</a:t>
            </a:r>
            <a:r>
              <a:rPr lang="fr-FR" dirty="0"/>
              <a:t> lu par Slic3r.</a:t>
            </a:r>
          </a:p>
        </p:txBody>
      </p:sp>
    </p:spTree>
    <p:extLst>
      <p:ext uri="{BB962C8B-B14F-4D97-AF65-F5344CB8AC3E}">
        <p14:creationId xmlns:p14="http://schemas.microsoft.com/office/powerpoint/2010/main" val="933471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B192B8A-9640-E7ED-74CC-F5CE7AE270F5}"/>
              </a:ext>
            </a:extLst>
          </p:cNvPr>
          <p:cNvSpPr/>
          <p:nvPr/>
        </p:nvSpPr>
        <p:spPr>
          <a:xfrm>
            <a:off x="0" y="66270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16BC909-A8EE-F796-BC32-73755278BABC}"/>
              </a:ext>
            </a:extLst>
          </p:cNvPr>
          <p:cNvSpPr txBox="1"/>
          <p:nvPr/>
        </p:nvSpPr>
        <p:spPr>
          <a:xfrm>
            <a:off x="60384" y="66270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4A0852-3025-DD0C-8B6C-F49BDFB9826B}"/>
              </a:ext>
            </a:extLst>
          </p:cNvPr>
          <p:cNvSpPr/>
          <p:nvPr/>
        </p:nvSpPr>
        <p:spPr>
          <a:xfrm>
            <a:off x="1949572" y="66270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C16BDF-B098-1FDF-78EE-27B146C0F266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III. </a:t>
            </a:r>
            <a:r>
              <a:rPr lang="fr-FR" sz="3200" dirty="0"/>
              <a:t>Comparatif des remplissages et conclusions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F323021E-5537-17F2-DBD4-FA9C1F80A28C}"/>
              </a:ext>
            </a:extLst>
          </p:cNvPr>
          <p:cNvSpPr/>
          <p:nvPr/>
        </p:nvSpPr>
        <p:spPr>
          <a:xfrm>
            <a:off x="120650" y="895350"/>
            <a:ext cx="5664200" cy="3556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Comparaison des remplissages sur trois pièces différentes.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9143BE9-5414-0E28-5C12-B6EEF780F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2" y="1542826"/>
            <a:ext cx="2218008" cy="15837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A857A08-258A-319E-17E6-1CA046E80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9939" y="1542826"/>
            <a:ext cx="2975211" cy="15837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94ADC15-4AF6-B940-D194-F6B529523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510183" y="886404"/>
            <a:ext cx="1107444" cy="2933230"/>
          </a:xfrm>
          <a:prstGeom prst="rect">
            <a:avLst/>
          </a:prstGeom>
        </p:spPr>
      </p:pic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93C58B10-0DE3-86E2-9A0E-BEB130AC03BF}"/>
              </a:ext>
            </a:extLst>
          </p:cNvPr>
          <p:cNvCxnSpPr>
            <a:cxnSpLocks/>
            <a:stCxn id="8" idx="2"/>
            <a:endCxn id="17" idx="1"/>
          </p:cNvCxnSpPr>
          <p:nvPr/>
        </p:nvCxnSpPr>
        <p:spPr>
          <a:xfrm rot="5400000">
            <a:off x="533128" y="3263410"/>
            <a:ext cx="1154287" cy="880691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F0864E1D-5541-FCC6-E04B-22FBA627A1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03759" y="4565608"/>
            <a:ext cx="1947368" cy="137795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9CE0365-0B33-3AA9-64D4-1E61A535D9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74307" y="4557593"/>
            <a:ext cx="1933964" cy="1377950"/>
          </a:xfrm>
          <a:prstGeom prst="rect">
            <a:avLst/>
          </a:prstGeom>
        </p:spPr>
      </p:pic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E32D3D3E-DFDB-430F-E9B1-1ACF17D503F8}"/>
              </a:ext>
            </a:extLst>
          </p:cNvPr>
          <p:cNvCxnSpPr>
            <a:cxnSpLocks/>
            <a:stCxn id="8" idx="2"/>
            <a:endCxn id="20" idx="1"/>
          </p:cNvCxnSpPr>
          <p:nvPr/>
        </p:nvCxnSpPr>
        <p:spPr>
          <a:xfrm rot="16200000" flipH="1">
            <a:off x="1219465" y="3457762"/>
            <a:ext cx="1152974" cy="490673"/>
          </a:xfrm>
          <a:prstGeom prst="bentConnector3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age 24">
            <a:extLst>
              <a:ext uri="{FF2B5EF4-FFF2-40B4-BE49-F238E27FC236}">
                <a16:creationId xmlns:a16="http://schemas.microsoft.com/office/drawing/2014/main" id="{F86F814C-CF7B-C330-2051-8FF57B200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70072" y="4686863"/>
            <a:ext cx="1897121" cy="1082567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2130BFB-A8C6-9FF1-A2B8-3B91B22CCF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40322" y="4666914"/>
            <a:ext cx="1897120" cy="1122463"/>
          </a:xfrm>
          <a:prstGeom prst="rect">
            <a:avLst/>
          </a:prstGeom>
        </p:spPr>
      </p:pic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FD3028ED-1486-A978-8B3F-B3C1FFA35370}"/>
              </a:ext>
            </a:extLst>
          </p:cNvPr>
          <p:cNvCxnSpPr>
            <a:cxnSpLocks/>
            <a:stCxn id="10" idx="2"/>
            <a:endCxn id="25" idx="1"/>
          </p:cNvCxnSpPr>
          <p:nvPr/>
        </p:nvCxnSpPr>
        <p:spPr>
          <a:xfrm rot="5400000">
            <a:off x="3211602" y="3333643"/>
            <a:ext cx="1152974" cy="738913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3E053190-641B-A579-4752-1ADE23F73054}"/>
              </a:ext>
            </a:extLst>
          </p:cNvPr>
          <p:cNvCxnSpPr>
            <a:cxnSpLocks/>
            <a:stCxn id="10" idx="2"/>
            <a:endCxn id="27" idx="1"/>
          </p:cNvCxnSpPr>
          <p:nvPr/>
        </p:nvCxnSpPr>
        <p:spPr>
          <a:xfrm rot="16200000" flipH="1">
            <a:off x="3896726" y="3387430"/>
            <a:ext cx="1152974" cy="631337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>
            <a:extLst>
              <a:ext uri="{FF2B5EF4-FFF2-40B4-BE49-F238E27FC236}">
                <a16:creationId xmlns:a16="http://schemas.microsoft.com/office/drawing/2014/main" id="{37883BAB-E02F-C693-8E86-817C0EBED5E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04983" y="4408238"/>
            <a:ext cx="2793014" cy="690614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C74B1AFD-8D5F-F963-12B5-B96D26FE0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6580705" y="4401281"/>
            <a:ext cx="2866788" cy="793512"/>
          </a:xfrm>
          <a:prstGeom prst="rect">
            <a:avLst/>
          </a:prstGeom>
        </p:spPr>
      </p:pic>
      <p:cxnSp>
        <p:nvCxnSpPr>
          <p:cNvPr id="38" name="Connecteur : en angle 37">
            <a:extLst>
              <a:ext uri="{FF2B5EF4-FFF2-40B4-BE49-F238E27FC236}">
                <a16:creationId xmlns:a16="http://schemas.microsoft.com/office/drawing/2014/main" id="{DB8FC735-961B-E4DA-CEBD-2DC77837AC56}"/>
              </a:ext>
            </a:extLst>
          </p:cNvPr>
          <p:cNvCxnSpPr>
            <a:cxnSpLocks/>
            <a:stCxn id="12" idx="1"/>
            <a:endCxn id="35" idx="1"/>
          </p:cNvCxnSpPr>
          <p:nvPr/>
        </p:nvCxnSpPr>
        <p:spPr>
          <a:xfrm rot="5400000">
            <a:off x="6507550" y="2800682"/>
            <a:ext cx="450297" cy="662415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 : en angle 40">
            <a:extLst>
              <a:ext uri="{FF2B5EF4-FFF2-40B4-BE49-F238E27FC236}">
                <a16:creationId xmlns:a16="http://schemas.microsoft.com/office/drawing/2014/main" id="{B4597DEB-E563-ACBC-931A-D28B2CE6399C}"/>
              </a:ext>
            </a:extLst>
          </p:cNvPr>
          <p:cNvCxnSpPr>
            <a:cxnSpLocks/>
            <a:stCxn id="12" idx="1"/>
            <a:endCxn id="37" idx="1"/>
          </p:cNvCxnSpPr>
          <p:nvPr/>
        </p:nvCxnSpPr>
        <p:spPr>
          <a:xfrm rot="16200000" flipH="1">
            <a:off x="7310051" y="2660595"/>
            <a:ext cx="457902" cy="950194"/>
          </a:xfrm>
          <a:prstGeom prst="bentConnector3">
            <a:avLst>
              <a:gd name="adj1" fmla="val 50000"/>
            </a:avLst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429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41A7CF-36DC-C4B4-3DA9-256A47FA4942}"/>
              </a:ext>
            </a:extLst>
          </p:cNvPr>
          <p:cNvSpPr/>
          <p:nvPr/>
        </p:nvSpPr>
        <p:spPr>
          <a:xfrm>
            <a:off x="0" y="66270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66C07DB-D22D-F8E9-9D46-1586C0283C40}"/>
              </a:ext>
            </a:extLst>
          </p:cNvPr>
          <p:cNvSpPr txBox="1"/>
          <p:nvPr/>
        </p:nvSpPr>
        <p:spPr>
          <a:xfrm>
            <a:off x="60384" y="66270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F1E80-194C-03CC-57AA-12B530E7513B}"/>
              </a:ext>
            </a:extLst>
          </p:cNvPr>
          <p:cNvSpPr/>
          <p:nvPr/>
        </p:nvSpPr>
        <p:spPr>
          <a:xfrm>
            <a:off x="1949572" y="66270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380FE8-6E96-D5A8-5C1D-9A8146C2B7A9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III.1 </a:t>
            </a:r>
            <a:r>
              <a:rPr lang="fr-FR" sz="3200" dirty="0"/>
              <a:t>Présentation de l’expérience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87BED43-BE9F-0FF6-F2F5-74CAE8D08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5940" y="1375449"/>
            <a:ext cx="3513668" cy="26352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C675B01-7DCF-067C-93E3-D6BAE7FFF2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17" t="32289" r="24176" b="18795"/>
          <a:stretch/>
        </p:blipFill>
        <p:spPr>
          <a:xfrm rot="5400000">
            <a:off x="3102314" y="1646328"/>
            <a:ext cx="3513669" cy="2085599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9D7BACF9-82D0-B7BE-7E51-98EA09BA35CC}"/>
              </a:ext>
            </a:extLst>
          </p:cNvPr>
          <p:cNvSpPr/>
          <p:nvPr/>
        </p:nvSpPr>
        <p:spPr>
          <a:xfrm>
            <a:off x="5607050" y="4806950"/>
            <a:ext cx="3168650" cy="1536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Comportement global de la pièce mesuré par la cellule de force et l’extensomètre.</a:t>
            </a:r>
            <a:r>
              <a:rPr lang="fr-FR" sz="1800" dirty="0"/>
              <a:t> Présentation de l’expérience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D07923E-DBC2-9060-A827-976504E36231}"/>
              </a:ext>
            </a:extLst>
          </p:cNvPr>
          <p:cNvSpPr/>
          <p:nvPr/>
        </p:nvSpPr>
        <p:spPr>
          <a:xfrm>
            <a:off x="450848" y="4806950"/>
            <a:ext cx="4121152" cy="1536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Comportement local étudié en prenant une vidéo de la pièce. En analysant le déplacement de chaque point jaune on en déduit le champ de déformation</a:t>
            </a:r>
            <a:endParaRPr lang="fr-FR" sz="1800" dirty="0"/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C73BBB46-285F-B542-BD73-131E55FD558E}"/>
              </a:ext>
            </a:extLst>
          </p:cNvPr>
          <p:cNvCxnSpPr>
            <a:cxnSpLocks/>
            <a:endCxn id="13" idx="0"/>
          </p:cNvCxnSpPr>
          <p:nvPr/>
        </p:nvCxnSpPr>
        <p:spPr>
          <a:xfrm rot="16200000" flipH="1">
            <a:off x="783715" y="3079241"/>
            <a:ext cx="2203450" cy="1251968"/>
          </a:xfrm>
          <a:prstGeom prst="bentConnector3">
            <a:avLst>
              <a:gd name="adj1" fmla="val 86599"/>
            </a:avLst>
          </a:prstGeom>
          <a:ln w="41275">
            <a:solidFill>
              <a:srgbClr val="0B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FAF0071-D8DC-6DA5-A51F-732B4267C0A6}"/>
              </a:ext>
            </a:extLst>
          </p:cNvPr>
          <p:cNvSpPr/>
          <p:nvPr/>
        </p:nvSpPr>
        <p:spPr>
          <a:xfrm>
            <a:off x="4464050" y="2845278"/>
            <a:ext cx="342900" cy="755172"/>
          </a:xfrm>
          <a:prstGeom prst="rect">
            <a:avLst/>
          </a:prstGeom>
          <a:noFill/>
          <a:ln w="41275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00C0ECA6-A175-0429-AEF9-49E347ED9D69}"/>
              </a:ext>
            </a:extLst>
          </p:cNvPr>
          <p:cNvCxnSpPr>
            <a:cxnSpLocks/>
            <a:stCxn id="18" idx="2"/>
            <a:endCxn id="13" idx="0"/>
          </p:cNvCxnSpPr>
          <p:nvPr/>
        </p:nvCxnSpPr>
        <p:spPr>
          <a:xfrm rot="5400000">
            <a:off x="2970212" y="3141662"/>
            <a:ext cx="1206500" cy="2124076"/>
          </a:xfrm>
          <a:prstGeom prst="bentConnector3">
            <a:avLst>
              <a:gd name="adj1" fmla="val 75263"/>
            </a:avLst>
          </a:prstGeom>
          <a:ln w="41275">
            <a:solidFill>
              <a:srgbClr val="0B0B0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634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23D7FC-4742-1558-F482-2816E82EBB28}"/>
              </a:ext>
            </a:extLst>
          </p:cNvPr>
          <p:cNvSpPr/>
          <p:nvPr/>
        </p:nvSpPr>
        <p:spPr>
          <a:xfrm>
            <a:off x="0" y="66270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C51C4A3-3212-9C8A-008A-EB7CF3BB2615}"/>
              </a:ext>
            </a:extLst>
          </p:cNvPr>
          <p:cNvSpPr txBox="1"/>
          <p:nvPr/>
        </p:nvSpPr>
        <p:spPr>
          <a:xfrm>
            <a:off x="60384" y="66270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EADAB0-E4D8-2B91-9A47-45F5131B9A20}"/>
              </a:ext>
            </a:extLst>
          </p:cNvPr>
          <p:cNvSpPr/>
          <p:nvPr/>
        </p:nvSpPr>
        <p:spPr>
          <a:xfrm>
            <a:off x="1949572" y="66270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283337D-D568-0C71-B54E-C5C9D5BC0A37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III.2 </a:t>
            </a:r>
            <a:r>
              <a:rPr lang="fr-FR" sz="3200" dirty="0"/>
              <a:t>Résultats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BFC71DA-E699-986F-6187-5B949FBFD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2" y="2051050"/>
            <a:ext cx="6101272" cy="4575954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8D2AD4D2-AC04-05E9-B675-0E28C4CD8352}"/>
              </a:ext>
            </a:extLst>
          </p:cNvPr>
          <p:cNvSpPr/>
          <p:nvPr/>
        </p:nvSpPr>
        <p:spPr>
          <a:xfrm>
            <a:off x="298450" y="908050"/>
            <a:ext cx="4737100" cy="10477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différents graphes montrent la réponse en traction de pièces similaires. Ils sont tracés grâce à Python.</a:t>
            </a:r>
          </a:p>
        </p:txBody>
      </p:sp>
    </p:spTree>
    <p:extLst>
      <p:ext uri="{BB962C8B-B14F-4D97-AF65-F5344CB8AC3E}">
        <p14:creationId xmlns:p14="http://schemas.microsoft.com/office/powerpoint/2010/main" val="777645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F5C7E-5A54-32BE-28D8-20D25AFB4299}"/>
              </a:ext>
            </a:extLst>
          </p:cNvPr>
          <p:cNvSpPr/>
          <p:nvPr/>
        </p:nvSpPr>
        <p:spPr>
          <a:xfrm>
            <a:off x="0" y="66270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F018A1-CA9B-0866-A765-09738116F8F1}"/>
              </a:ext>
            </a:extLst>
          </p:cNvPr>
          <p:cNvSpPr txBox="1"/>
          <p:nvPr/>
        </p:nvSpPr>
        <p:spPr>
          <a:xfrm>
            <a:off x="60384" y="66270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F3FEE6-8487-C740-B00E-98D48ACFAF3A}"/>
              </a:ext>
            </a:extLst>
          </p:cNvPr>
          <p:cNvSpPr/>
          <p:nvPr/>
        </p:nvSpPr>
        <p:spPr>
          <a:xfrm>
            <a:off x="1949572" y="66270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7F1797-18DB-E56A-2445-2AE9C3341FDC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III.2 </a:t>
            </a:r>
            <a:r>
              <a:rPr lang="fr-FR" sz="3200" dirty="0"/>
              <a:t>Résultats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5FCD6E3-34C9-6818-903D-5DD5ED3FD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25" y="747644"/>
            <a:ext cx="4348487" cy="32613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95ADB59-69A7-8D9C-A925-9399331E4E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6" t="8361" r="8385" b="3665"/>
          <a:stretch/>
        </p:blipFill>
        <p:spPr>
          <a:xfrm>
            <a:off x="17137" y="3619500"/>
            <a:ext cx="5106191" cy="3007504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B7EE081-F048-93DD-A151-8ECFED723C54}"/>
              </a:ext>
            </a:extLst>
          </p:cNvPr>
          <p:cNvSpPr/>
          <p:nvPr/>
        </p:nvSpPr>
        <p:spPr>
          <a:xfrm>
            <a:off x="1073150" y="1270000"/>
            <a:ext cx="2825750" cy="17716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 droite deux éprouvette type losange identique ont été testée.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41FF1F7-5AAB-966D-05DE-ABF4DD39EF44}"/>
              </a:ext>
            </a:extLst>
          </p:cNvPr>
          <p:cNvSpPr/>
          <p:nvPr/>
        </p:nvSpPr>
        <p:spPr>
          <a:xfrm>
            <a:off x="5441950" y="4394200"/>
            <a:ext cx="3009900" cy="15367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Sur les losanges le changement de remplissage n’a pas de grande influence.</a:t>
            </a:r>
          </a:p>
          <a:p>
            <a:pPr algn="ctr"/>
            <a:r>
              <a:rPr lang="fr-FR" dirty="0"/>
              <a:t>En effet le remplissage est peu dense</a:t>
            </a:r>
          </a:p>
        </p:txBody>
      </p:sp>
    </p:spTree>
    <p:extLst>
      <p:ext uri="{BB962C8B-B14F-4D97-AF65-F5344CB8AC3E}">
        <p14:creationId xmlns:p14="http://schemas.microsoft.com/office/powerpoint/2010/main" val="1148682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65F912-4B9A-BA75-1A39-D6C68227C57A}"/>
              </a:ext>
            </a:extLst>
          </p:cNvPr>
          <p:cNvSpPr/>
          <p:nvPr/>
        </p:nvSpPr>
        <p:spPr>
          <a:xfrm>
            <a:off x="0" y="66270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A45F8C6-3AA3-F2BF-227B-EEB28F660D69}"/>
              </a:ext>
            </a:extLst>
          </p:cNvPr>
          <p:cNvSpPr txBox="1"/>
          <p:nvPr/>
        </p:nvSpPr>
        <p:spPr>
          <a:xfrm>
            <a:off x="60384" y="66270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3FCA25-A153-F2B8-600A-AB01E91E56B3}"/>
              </a:ext>
            </a:extLst>
          </p:cNvPr>
          <p:cNvSpPr/>
          <p:nvPr/>
        </p:nvSpPr>
        <p:spPr>
          <a:xfrm>
            <a:off x="1949572" y="66270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094031-65E8-2978-48FC-1D374120A89F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III.2 </a:t>
            </a:r>
            <a:r>
              <a:rPr lang="fr-FR" sz="3200" dirty="0"/>
              <a:t>Résultats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9D82E4D-04FD-6B91-5997-D9DEAEBB4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83" r="9057"/>
          <a:stretch/>
        </p:blipFill>
        <p:spPr>
          <a:xfrm>
            <a:off x="7614" y="679450"/>
            <a:ext cx="3654391" cy="2857500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9E6C8F8-3B6B-1EBA-F5DF-0F6F17EF8892}"/>
              </a:ext>
            </a:extLst>
          </p:cNvPr>
          <p:cNvSpPr/>
          <p:nvPr/>
        </p:nvSpPr>
        <p:spPr>
          <a:xfrm>
            <a:off x="4032250" y="952501"/>
            <a:ext cx="4781550" cy="16383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 remplissage variable est comparé au remplissage en grille efficace pour améliorer la rigidité des éprouvettes.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58952BF-3DCF-DA21-1D2C-4EBB2ABF2E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9" t="8393" r="8852" b="4612"/>
          <a:stretch/>
        </p:blipFill>
        <p:spPr>
          <a:xfrm>
            <a:off x="3225800" y="3205684"/>
            <a:ext cx="5910586" cy="3421321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6D0A398-7C31-0361-BA90-0C20FD2E2D83}"/>
              </a:ext>
            </a:extLst>
          </p:cNvPr>
          <p:cNvSpPr/>
          <p:nvPr/>
        </p:nvSpPr>
        <p:spPr>
          <a:xfrm>
            <a:off x="225695" y="4019074"/>
            <a:ext cx="2774411" cy="212580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On retrouve cette même efficacité en comparaisons avec un remplissage linéaire (présenté dans I.)</a:t>
            </a:r>
          </a:p>
        </p:txBody>
      </p:sp>
    </p:spTree>
    <p:extLst>
      <p:ext uri="{BB962C8B-B14F-4D97-AF65-F5344CB8AC3E}">
        <p14:creationId xmlns:p14="http://schemas.microsoft.com/office/powerpoint/2010/main" val="2708661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635AE8-B3F2-9B51-3E8C-FF1A855AAE99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AC2989-E63F-2E13-638E-47BF4144DC85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66EED-0AD3-795F-5BD4-78D74B4FC334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D3B915-F79F-5AAE-55CF-2DC50D6B59DC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3/</a:t>
            </a:r>
          </a:p>
        </p:txBody>
      </p:sp>
      <p:pic>
        <p:nvPicPr>
          <p:cNvPr id="2052" name="Picture 4" descr="Filament PLA Premium GRIS GLACIER - 1kg-2kg-5kg / 1.75mm">
            <a:extLst>
              <a:ext uri="{FF2B5EF4-FFF2-40B4-BE49-F238E27FC236}">
                <a16:creationId xmlns:a16="http://schemas.microsoft.com/office/drawing/2014/main" id="{D18367D2-E051-6985-A6E1-3DFF99B9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886" y="1743661"/>
            <a:ext cx="1826914" cy="182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59CFA1-0881-F68D-E0D3-F49251AE47BE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Introduction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A566A97-696E-DCB8-A589-60A7E3A7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495" y="2144620"/>
            <a:ext cx="1143000" cy="110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44A4FF7B-5BFA-1096-CB5D-47C3F6FA08CA}"/>
              </a:ext>
            </a:extLst>
          </p:cNvPr>
          <p:cNvSpPr/>
          <p:nvPr/>
        </p:nvSpPr>
        <p:spPr>
          <a:xfrm>
            <a:off x="7402640" y="2484679"/>
            <a:ext cx="484965" cy="446729"/>
          </a:xfrm>
          <a:prstGeom prst="ellipse">
            <a:avLst/>
          </a:prstGeom>
          <a:noFill/>
          <a:ln w="9525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634F410-BDF7-22F9-5221-F2A4ADC2E783}"/>
              </a:ext>
            </a:extLst>
          </p:cNvPr>
          <p:cNvCxnSpPr>
            <a:cxnSpLocks/>
            <a:stCxn id="11" idx="2"/>
            <a:endCxn id="14" idx="3"/>
          </p:cNvCxnSpPr>
          <p:nvPr/>
        </p:nvCxnSpPr>
        <p:spPr>
          <a:xfrm flipH="1" flipV="1">
            <a:off x="6918146" y="2705804"/>
            <a:ext cx="484494" cy="2240"/>
          </a:xfrm>
          <a:prstGeom prst="line">
            <a:avLst/>
          </a:prstGeom>
          <a:ln w="98425">
            <a:solidFill>
              <a:srgbClr val="0B0B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0E96D96-177D-6B6A-7CC4-11B4D95E7EAB}"/>
              </a:ext>
            </a:extLst>
          </p:cNvPr>
          <p:cNvSpPr/>
          <p:nvPr/>
        </p:nvSpPr>
        <p:spPr>
          <a:xfrm>
            <a:off x="5499101" y="2058823"/>
            <a:ext cx="1419045" cy="1293962"/>
          </a:xfrm>
          <a:prstGeom prst="rect">
            <a:avLst/>
          </a:prstGeom>
          <a:noFill/>
          <a:ln w="9525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90FE836-AA7C-537E-9625-167FF8AB9DAB}"/>
              </a:ext>
            </a:extLst>
          </p:cNvPr>
          <p:cNvSpPr txBox="1"/>
          <p:nvPr/>
        </p:nvSpPr>
        <p:spPr>
          <a:xfrm>
            <a:off x="7740617" y="3536011"/>
            <a:ext cx="126808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Bobine de PLA</a:t>
            </a:r>
          </a:p>
        </p:txBody>
      </p:sp>
      <p:pic>
        <p:nvPicPr>
          <p:cNvPr id="1026" name="Picture 2" descr="Schéma Impression 3D par Dépôt de fil (FDM)">
            <a:extLst>
              <a:ext uri="{FF2B5EF4-FFF2-40B4-BE49-F238E27FC236}">
                <a16:creationId xmlns:a16="http://schemas.microsoft.com/office/drawing/2014/main" id="{990254E4-A1FB-43B8-92A0-A0CA36B2A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18" y="1247004"/>
            <a:ext cx="4623582" cy="473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érents pourcentages de remplissage">
            <a:extLst>
              <a:ext uri="{FF2B5EF4-FFF2-40B4-BE49-F238E27FC236}">
                <a16:creationId xmlns:a16="http://schemas.microsoft.com/office/drawing/2014/main" id="{797C126D-30DD-470D-A53B-3F2EC2AD8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080" y="4108469"/>
            <a:ext cx="3181788" cy="2036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910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CCC214-664D-8FB6-1EF2-AF2E85EE6D98}"/>
              </a:ext>
            </a:extLst>
          </p:cNvPr>
          <p:cNvSpPr/>
          <p:nvPr/>
        </p:nvSpPr>
        <p:spPr>
          <a:xfrm>
            <a:off x="0" y="66270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799582F-0D54-011A-0825-D7FE72915984}"/>
              </a:ext>
            </a:extLst>
          </p:cNvPr>
          <p:cNvSpPr txBox="1"/>
          <p:nvPr/>
        </p:nvSpPr>
        <p:spPr>
          <a:xfrm>
            <a:off x="60384" y="66270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51A3C5-1C7B-58A9-10F0-7BAA32AAA006}"/>
              </a:ext>
            </a:extLst>
          </p:cNvPr>
          <p:cNvSpPr/>
          <p:nvPr/>
        </p:nvSpPr>
        <p:spPr>
          <a:xfrm>
            <a:off x="1949572" y="66270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33F2BE-94C9-C68C-8BE6-0D0560950832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III.2 </a:t>
            </a:r>
            <a:r>
              <a:rPr lang="fr-FR" sz="3200" dirty="0"/>
              <a:t>Résultats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818785E3-B6B4-9294-D84B-FF9C0F340341}"/>
              </a:ext>
            </a:extLst>
          </p:cNvPr>
          <p:cNvSpPr/>
          <p:nvPr/>
        </p:nvSpPr>
        <p:spPr>
          <a:xfrm>
            <a:off x="7048500" y="2178050"/>
            <a:ext cx="1936750" cy="30734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Les pièces imprimées avec la densité variable n’ont pas nécessairement un module de Young plus élevé (en fonction de la masse).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6395C36-C644-D448-C718-0448E9123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6" r="6953"/>
          <a:stretch/>
        </p:blipFill>
        <p:spPr>
          <a:xfrm>
            <a:off x="69850" y="770885"/>
            <a:ext cx="6883400" cy="56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317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399BAA2-13DA-4FB3-80A1-776EFF22829E}"/>
              </a:ext>
            </a:extLst>
          </p:cNvPr>
          <p:cNvSpPr/>
          <p:nvPr/>
        </p:nvSpPr>
        <p:spPr>
          <a:xfrm>
            <a:off x="0" y="66270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1D7D830-5BA5-4EA3-3820-D24998872BCD}"/>
              </a:ext>
            </a:extLst>
          </p:cNvPr>
          <p:cNvSpPr txBox="1"/>
          <p:nvPr/>
        </p:nvSpPr>
        <p:spPr>
          <a:xfrm>
            <a:off x="60384" y="66270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A656F5-0E99-5DE0-BD77-1EA7F512FBBB}"/>
              </a:ext>
            </a:extLst>
          </p:cNvPr>
          <p:cNvSpPr/>
          <p:nvPr/>
        </p:nvSpPr>
        <p:spPr>
          <a:xfrm>
            <a:off x="1949572" y="66270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116E8B-B8A8-C67D-25FC-4E2432AFB41C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</a:t>
            </a:r>
            <a:r>
              <a:rPr lang="fr-FR" sz="3200" dirty="0"/>
              <a:t>Conclusion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AF4E5BAD-6815-DC72-9DF2-0AF99EAAC1B8}"/>
              </a:ext>
            </a:extLst>
          </p:cNvPr>
          <p:cNvSpPr/>
          <p:nvPr/>
        </p:nvSpPr>
        <p:spPr>
          <a:xfrm>
            <a:off x="323850" y="927100"/>
            <a:ext cx="4616450" cy="33909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Le remplissage a densité variable se distingue des remplissages à densité constante :</a:t>
            </a:r>
          </a:p>
          <a:p>
            <a:endParaRPr lang="fr-FR" dirty="0"/>
          </a:p>
          <a:p>
            <a:r>
              <a:rPr lang="fr-FR" dirty="0"/>
              <a:t>-Il permet d’augmenter la limite de résistance à la traction</a:t>
            </a:r>
          </a:p>
          <a:p>
            <a:r>
              <a:rPr lang="fr-FR" dirty="0"/>
              <a:t>-A masse égale il a tendance à réduire le module de Young</a:t>
            </a:r>
          </a:p>
          <a:p>
            <a:r>
              <a:rPr lang="fr-FR" dirty="0"/>
              <a:t>-Cependant il est nécessaire d’avoir une certaine densité pour pouvoir observer ces phénomènes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B279711-6DBA-E534-E11D-51E91BA60DB0}"/>
              </a:ext>
            </a:extLst>
          </p:cNvPr>
          <p:cNvSpPr/>
          <p:nvPr/>
        </p:nvSpPr>
        <p:spPr>
          <a:xfrm>
            <a:off x="577850" y="4591050"/>
            <a:ext cx="8261350" cy="1797050"/>
          </a:xfrm>
          <a:prstGeom prst="roundRect">
            <a:avLst/>
          </a:prstGeom>
          <a:noFill/>
          <a:ln w="984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2400" dirty="0">
                <a:solidFill>
                  <a:schemeClr val="tx1"/>
                </a:solidFill>
              </a:rPr>
              <a:t>Conclusion globale :</a:t>
            </a:r>
          </a:p>
          <a:p>
            <a:endParaRPr lang="fr-FR" sz="2400" dirty="0">
              <a:solidFill>
                <a:schemeClr val="tx1"/>
              </a:solidFill>
            </a:endParaRPr>
          </a:p>
          <a:p>
            <a:r>
              <a:rPr lang="fr-FR" sz="2400" dirty="0">
                <a:solidFill>
                  <a:schemeClr val="tx1"/>
                </a:solidFill>
              </a:rPr>
              <a:t>Modifier le remplissage au niveau local a un effet significatif sur les propriétés mécaniques d’une pièce imprimée en 3D.</a:t>
            </a:r>
          </a:p>
        </p:txBody>
      </p:sp>
    </p:spTree>
    <p:extLst>
      <p:ext uri="{BB962C8B-B14F-4D97-AF65-F5344CB8AC3E}">
        <p14:creationId xmlns:p14="http://schemas.microsoft.com/office/powerpoint/2010/main" val="3024851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F5B58D24-3550-8393-E00C-E7B82105BAFD}"/>
              </a:ext>
            </a:extLst>
          </p:cNvPr>
          <p:cNvSpPr/>
          <p:nvPr/>
        </p:nvSpPr>
        <p:spPr>
          <a:xfrm>
            <a:off x="1943100" y="2000250"/>
            <a:ext cx="5295900" cy="2794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800" dirty="0"/>
              <a:t>Merci pour votre attention.</a:t>
            </a:r>
          </a:p>
        </p:txBody>
      </p:sp>
    </p:spTree>
    <p:extLst>
      <p:ext uri="{BB962C8B-B14F-4D97-AF65-F5344CB8AC3E}">
        <p14:creationId xmlns:p14="http://schemas.microsoft.com/office/powerpoint/2010/main" val="224782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3EA2BD-38F2-3094-E79A-5F326DF0556B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25337E6-5F20-57F4-EEA2-87270D4A702B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1E4B2F-85FE-EFD5-1FD2-EE1533B15FC4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D645B8D-96F9-DE57-091F-136A98644BF7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3/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D7F0A1-2463-C330-C18E-395B1DFEADEF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FC667CD-4E9F-61F4-D494-1DDE8B01623E}"/>
              </a:ext>
            </a:extLst>
          </p:cNvPr>
          <p:cNvSpPr txBox="1"/>
          <p:nvPr/>
        </p:nvSpPr>
        <p:spPr>
          <a:xfrm>
            <a:off x="908050" y="2622550"/>
            <a:ext cx="7042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Problématique :</a:t>
            </a:r>
          </a:p>
          <a:p>
            <a:endParaRPr lang="fr-FR" dirty="0"/>
          </a:p>
          <a:p>
            <a:pPr algn="ctr"/>
            <a:r>
              <a:rPr lang="fr-FR" sz="2400" dirty="0"/>
              <a:t>En quoi modifier localement un remplissage permet-il de modifier les propriétés mécaniques d’une pièce ?</a:t>
            </a:r>
          </a:p>
        </p:txBody>
      </p:sp>
    </p:spTree>
    <p:extLst>
      <p:ext uri="{BB962C8B-B14F-4D97-AF65-F5344CB8AC3E}">
        <p14:creationId xmlns:p14="http://schemas.microsoft.com/office/powerpoint/2010/main" val="2590416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714FD2-45D8-6DF4-4027-0A105298C403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AAAB3D-741B-AC66-0F69-5B246B054324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FF1878-4D88-ACA6-D755-803CE1B7CB7F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9448BC-1680-3164-1802-8710D9B91821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2/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F21CA-FCA3-8007-E4B3-3A3162D8470E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F82808-105F-DF8C-4248-A60ED20BBF5F}"/>
              </a:ext>
            </a:extLst>
          </p:cNvPr>
          <p:cNvSpPr txBox="1"/>
          <p:nvPr/>
        </p:nvSpPr>
        <p:spPr>
          <a:xfrm>
            <a:off x="332115" y="1155700"/>
            <a:ext cx="8712681" cy="555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  Introduction</a:t>
            </a:r>
          </a:p>
          <a:p>
            <a:endParaRPr lang="fr-FR" sz="2000" dirty="0"/>
          </a:p>
          <a:p>
            <a:r>
              <a:rPr lang="fr-FR" sz="2000" dirty="0"/>
              <a:t>  Etude des remplissages en traction</a:t>
            </a:r>
          </a:p>
          <a:p>
            <a:r>
              <a:rPr lang="fr-FR" sz="2000" dirty="0"/>
              <a:t>	1-Implémenter un remplissage</a:t>
            </a:r>
          </a:p>
          <a:p>
            <a:r>
              <a:rPr lang="fr-FR" sz="2000" dirty="0"/>
              <a:t>	2-Présentation du protocole d’essai en traction	</a:t>
            </a:r>
          </a:p>
          <a:p>
            <a:r>
              <a:rPr lang="fr-FR" sz="2000" dirty="0"/>
              <a:t>	3-Bilan de cette première expérience</a:t>
            </a:r>
          </a:p>
          <a:p>
            <a:r>
              <a:rPr lang="fr-FR" sz="2000" dirty="0"/>
              <a:t>  </a:t>
            </a:r>
          </a:p>
          <a:p>
            <a:r>
              <a:rPr lang="fr-FR" sz="2000" dirty="0"/>
              <a:t>  Réalisation de simulations et optimisation du remplissage</a:t>
            </a:r>
          </a:p>
          <a:p>
            <a:r>
              <a:rPr lang="fr-FR" sz="2000" dirty="0"/>
              <a:t>	1-Reproduction d’un essai traction par la FEM</a:t>
            </a:r>
          </a:p>
          <a:p>
            <a:r>
              <a:rPr lang="fr-FR" sz="2000" dirty="0"/>
              <a:t>	2-Mecanique locale et critère de Von Misses</a:t>
            </a:r>
          </a:p>
          <a:p>
            <a:r>
              <a:rPr lang="fr-FR" sz="2000" dirty="0"/>
              <a:t>	3-Méthode de génération d’un remplissage variable</a:t>
            </a:r>
          </a:p>
          <a:p>
            <a:endParaRPr lang="fr-FR" sz="2000" dirty="0"/>
          </a:p>
          <a:p>
            <a:r>
              <a:rPr lang="fr-FR" sz="2000" dirty="0"/>
              <a:t>  Comparatif des remplissages.</a:t>
            </a:r>
          </a:p>
          <a:p>
            <a:r>
              <a:rPr lang="fr-FR" sz="2000" dirty="0"/>
              <a:t>	1-Présentation de l’expérience</a:t>
            </a:r>
          </a:p>
          <a:p>
            <a:r>
              <a:rPr lang="fr-FR" sz="2000" dirty="0"/>
              <a:t>	2-Résultats et comparaisons des deux remplissages</a:t>
            </a:r>
          </a:p>
          <a:p>
            <a:r>
              <a:rPr lang="fr-FR" sz="2000" dirty="0"/>
              <a:t>	</a:t>
            </a:r>
          </a:p>
          <a:p>
            <a:r>
              <a:rPr lang="fr-FR" sz="2000" dirty="0"/>
              <a:t>  Conclusion sur l’impact du remplissage variable</a:t>
            </a:r>
          </a:p>
          <a:p>
            <a:endParaRPr lang="fr-FR" sz="15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78D7B1F-5E21-EE13-9ECE-5060B1B80763}"/>
              </a:ext>
            </a:extLst>
          </p:cNvPr>
          <p:cNvSpPr/>
          <p:nvPr/>
        </p:nvSpPr>
        <p:spPr>
          <a:xfrm>
            <a:off x="178279" y="1830055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4DAB478-85AB-313C-6174-68D6FC58EC0C}"/>
              </a:ext>
            </a:extLst>
          </p:cNvPr>
          <p:cNvSpPr/>
          <p:nvPr/>
        </p:nvSpPr>
        <p:spPr>
          <a:xfrm>
            <a:off x="188115" y="3342944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D7DF078-0A3C-8D8D-6773-B5C33CE70E18}"/>
              </a:ext>
            </a:extLst>
          </p:cNvPr>
          <p:cNvSpPr/>
          <p:nvPr/>
        </p:nvSpPr>
        <p:spPr>
          <a:xfrm>
            <a:off x="178397" y="4877946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BED601E2-E53F-4FDA-8529-2829A3A99010}"/>
              </a:ext>
            </a:extLst>
          </p:cNvPr>
          <p:cNvSpPr/>
          <p:nvPr/>
        </p:nvSpPr>
        <p:spPr>
          <a:xfrm>
            <a:off x="175269" y="121978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FD11D35-C995-A39A-19E9-DF9ADFD40780}"/>
              </a:ext>
            </a:extLst>
          </p:cNvPr>
          <p:cNvSpPr/>
          <p:nvPr/>
        </p:nvSpPr>
        <p:spPr>
          <a:xfrm>
            <a:off x="181619" y="6090233"/>
            <a:ext cx="288000" cy="2880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</p:spTree>
    <p:extLst>
      <p:ext uri="{BB962C8B-B14F-4D97-AF65-F5344CB8AC3E}">
        <p14:creationId xmlns:p14="http://schemas.microsoft.com/office/powerpoint/2010/main" val="1978108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8E936F-EB2D-073F-F706-CA95462C8428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060872-EA90-E92E-0286-8DECA0C80A29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FA39B1-3D60-286B-6486-7C46EA76BB7F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217449-8C17-62B4-AECC-4E4231C253AB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4/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8045CE-886D-05FF-A4A3-AD214CE02AB3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I. Etude des remplissages en traction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0A3AE0-720F-2645-28FE-CCA6F1A6A7ED}"/>
              </a:ext>
            </a:extLst>
          </p:cNvPr>
          <p:cNvSpPr txBox="1"/>
          <p:nvPr/>
        </p:nvSpPr>
        <p:spPr>
          <a:xfrm>
            <a:off x="211348" y="1738417"/>
            <a:ext cx="2950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Loi de Hooke</a:t>
            </a:r>
            <a:r>
              <a:rPr lang="fr-FR" sz="2400" dirty="0"/>
              <a:t> :  </a:t>
            </a:r>
            <a:r>
              <a:rPr lang="el-GR" sz="2400" dirty="0"/>
              <a:t>σ =</a:t>
            </a:r>
            <a:r>
              <a:rPr lang="fr-FR" sz="2400" dirty="0"/>
              <a:t>E.</a:t>
            </a:r>
            <a:r>
              <a:rPr lang="el-GR" sz="2400" dirty="0"/>
              <a:t>ε</a:t>
            </a:r>
            <a:endParaRPr lang="fr-FR" sz="24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C51D828-E297-9E28-C67F-E8DA34A0606A}"/>
              </a:ext>
            </a:extLst>
          </p:cNvPr>
          <p:cNvSpPr/>
          <p:nvPr/>
        </p:nvSpPr>
        <p:spPr>
          <a:xfrm>
            <a:off x="211347" y="2578306"/>
            <a:ext cx="3033503" cy="22222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-</a:t>
            </a:r>
            <a:r>
              <a:rPr lang="el-GR" dirty="0"/>
              <a:t>σ </a:t>
            </a:r>
            <a:r>
              <a:rPr lang="fr-FR" dirty="0"/>
              <a:t>= F/S contrainte en Pa.</a:t>
            </a:r>
          </a:p>
          <a:p>
            <a:r>
              <a:rPr lang="fr-FR" dirty="0"/>
              <a:t>-E module d’élasticité de Young en Pa.</a:t>
            </a:r>
          </a:p>
          <a:p>
            <a:r>
              <a:rPr lang="fr-FR" dirty="0"/>
              <a:t>-</a:t>
            </a:r>
            <a:r>
              <a:rPr lang="el-GR" dirty="0"/>
              <a:t>ε</a:t>
            </a:r>
            <a:r>
              <a:rPr lang="fr-FR" dirty="0"/>
              <a:t> = (L-L</a:t>
            </a:r>
            <a:r>
              <a:rPr lang="fr-FR" baseline="-25000" dirty="0"/>
              <a:t>0</a:t>
            </a:r>
            <a:r>
              <a:rPr lang="fr-FR" dirty="0"/>
              <a:t>)/L</a:t>
            </a:r>
            <a:r>
              <a:rPr lang="fr-FR" baseline="-25000" dirty="0"/>
              <a:t>0  </a:t>
            </a:r>
            <a:r>
              <a:rPr lang="fr-FR" dirty="0"/>
              <a:t>allongement relatif.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4C29E59-A1CB-1AB2-E42F-55E3C719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762" y="1555750"/>
            <a:ext cx="5593050" cy="449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2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1D4A6D-CED7-10B0-F7C5-2571F4021B2F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198967-5D99-06C4-FE87-F6F2498CEE6C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A8AC63-83CB-58CB-A7F0-ECCE71DA90CC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90042A-AA93-04A4-4B97-1F338461810C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5/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6760F9-C79A-432F-490C-31A22E9DBB4D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I. Etude des remplissages en traction</a:t>
            </a:r>
          </a:p>
        </p:txBody>
      </p:sp>
      <p:pic>
        <p:nvPicPr>
          <p:cNvPr id="3074" name="Picture 2" descr="courbe contrainte d%c3%a9formation module de young 1024x616">
            <a:extLst>
              <a:ext uri="{FF2B5EF4-FFF2-40B4-BE49-F238E27FC236}">
                <a16:creationId xmlns:a16="http://schemas.microsoft.com/office/drawing/2014/main" id="{493B0891-DCE7-AFDD-98D5-6D8A1CA8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63" y="1632629"/>
            <a:ext cx="8192937" cy="4925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EB6EEB2-E86C-66CF-554A-F2B2F11FEF55}"/>
              </a:ext>
            </a:extLst>
          </p:cNvPr>
          <p:cNvSpPr txBox="1"/>
          <p:nvPr/>
        </p:nvSpPr>
        <p:spPr>
          <a:xfrm>
            <a:off x="379563" y="1001135"/>
            <a:ext cx="5348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Elongation en réponse à une traction </a:t>
            </a:r>
            <a:r>
              <a:rPr lang="fr-FR" sz="2000" dirty="0" err="1"/>
              <a:t>uniaxiale</a:t>
            </a:r>
            <a:r>
              <a:rPr lang="fr-FR" sz="2000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80066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09DA8A-C7D8-4E15-8DCE-8C5A5127979C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839153-7A78-4FC6-9530-4CD6F7F3E598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671F52-79AC-4517-94A1-B17B2B4991F8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1F8E9E-9DAE-4BD1-A951-4050A293AEC4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I.1 Implémentation d’un remplissage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C2791D9-C19C-41E5-8C2D-561739DB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059886" y="880672"/>
            <a:ext cx="3648763" cy="1819125"/>
          </a:xfrm>
          <a:prstGeom prst="rect">
            <a:avLst/>
          </a:prstGeom>
        </p:spPr>
      </p:pic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4C19684F-2982-4ACD-8FD2-FC0095EAEE80}"/>
              </a:ext>
            </a:extLst>
          </p:cNvPr>
          <p:cNvCxnSpPr>
            <a:cxnSpLocks/>
            <a:stCxn id="40" idx="3"/>
            <a:endCxn id="18" idx="1"/>
          </p:cNvCxnSpPr>
          <p:nvPr/>
        </p:nvCxnSpPr>
        <p:spPr>
          <a:xfrm flipV="1">
            <a:off x="2453554" y="3684809"/>
            <a:ext cx="850191" cy="35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DAF01F7-0278-4F44-971B-3EF332A9D1BC}"/>
              </a:ext>
            </a:extLst>
          </p:cNvPr>
          <p:cNvCxnSpPr>
            <a:cxnSpLocks/>
            <a:stCxn id="2050" idx="3"/>
            <a:endCxn id="20" idx="1"/>
          </p:cNvCxnSpPr>
          <p:nvPr/>
        </p:nvCxnSpPr>
        <p:spPr>
          <a:xfrm flipV="1">
            <a:off x="7528924" y="4956189"/>
            <a:ext cx="949797" cy="8492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20731B5-ABE5-46F5-A489-5685F7C1703E}"/>
              </a:ext>
            </a:extLst>
          </p:cNvPr>
          <p:cNvCxnSpPr>
            <a:cxnSpLocks/>
            <a:stCxn id="22" idx="3"/>
            <a:endCxn id="2050" idx="1"/>
          </p:cNvCxnSpPr>
          <p:nvPr/>
        </p:nvCxnSpPr>
        <p:spPr>
          <a:xfrm flipV="1">
            <a:off x="4454025" y="4964681"/>
            <a:ext cx="1259345" cy="10716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524AC26D-8950-4068-90A3-8AA68119BE6F}"/>
              </a:ext>
            </a:extLst>
          </p:cNvPr>
          <p:cNvCxnSpPr>
            <a:cxnSpLocks/>
            <a:stCxn id="18" idx="2"/>
            <a:endCxn id="22" idx="0"/>
          </p:cNvCxnSpPr>
          <p:nvPr/>
        </p:nvCxnSpPr>
        <p:spPr>
          <a:xfrm flipH="1">
            <a:off x="3876510" y="4262325"/>
            <a:ext cx="4751" cy="420973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572C9F1-36D0-4831-8A88-4C10BD36CEE6}"/>
              </a:ext>
            </a:extLst>
          </p:cNvPr>
          <p:cNvCxnSpPr>
            <a:cxnSpLocks/>
            <a:stCxn id="7" idx="0"/>
            <a:endCxn id="18" idx="0"/>
          </p:cNvCxnSpPr>
          <p:nvPr/>
        </p:nvCxnSpPr>
        <p:spPr>
          <a:xfrm flipH="1">
            <a:off x="3881261" y="2699797"/>
            <a:ext cx="3006" cy="407496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2" descr="slic3r 128px">
            <a:extLst>
              <a:ext uri="{FF2B5EF4-FFF2-40B4-BE49-F238E27FC236}">
                <a16:creationId xmlns:a16="http://schemas.microsoft.com/office/drawing/2014/main" id="{EB8DEF2B-7286-4EC5-8DBA-33D401F84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745" y="3107293"/>
            <a:ext cx="1155032" cy="1155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1767CF8-2824-46E4-BDD0-E34A85C496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11862" r="82020" b="30485"/>
          <a:stretch/>
        </p:blipFill>
        <p:spPr>
          <a:xfrm>
            <a:off x="8478721" y="3340395"/>
            <a:ext cx="566742" cy="323158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0C98011-C667-4638-B72E-1474E5656F57}"/>
              </a:ext>
            </a:extLst>
          </p:cNvPr>
          <p:cNvSpPr/>
          <p:nvPr/>
        </p:nvSpPr>
        <p:spPr>
          <a:xfrm>
            <a:off x="3298994" y="4683298"/>
            <a:ext cx="1155031" cy="5841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G-code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4517354-3D2F-4F2F-9C99-54DB0295C9E9}"/>
              </a:ext>
            </a:extLst>
          </p:cNvPr>
          <p:cNvSpPr txBox="1"/>
          <p:nvPr/>
        </p:nvSpPr>
        <p:spPr>
          <a:xfrm>
            <a:off x="4345614" y="3443345"/>
            <a:ext cx="1317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Slic3r</a:t>
            </a:r>
          </a:p>
        </p:txBody>
      </p:sp>
      <p:pic>
        <p:nvPicPr>
          <p:cNvPr id="2050" name="Picture 2" descr="Illustration d'imprimante 3D monochrome Technologie et conception modernes pour une fabrication innovante">
            <a:extLst>
              <a:ext uri="{FF2B5EF4-FFF2-40B4-BE49-F238E27FC236}">
                <a16:creationId xmlns:a16="http://schemas.microsoft.com/office/drawing/2014/main" id="{5C2F04EC-1D67-4529-8C14-B4D478B5C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8" t="11411" r="9461" b="10200"/>
          <a:stretch/>
        </p:blipFill>
        <p:spPr bwMode="auto">
          <a:xfrm>
            <a:off x="5713370" y="4122114"/>
            <a:ext cx="1815554" cy="168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295A9560-493D-46DE-BAD8-A33797010BF1}"/>
              </a:ext>
            </a:extLst>
          </p:cNvPr>
          <p:cNvGrpSpPr/>
          <p:nvPr/>
        </p:nvGrpSpPr>
        <p:grpSpPr>
          <a:xfrm>
            <a:off x="279398" y="3153926"/>
            <a:ext cx="2178906" cy="1062473"/>
            <a:chOff x="8615059" y="2240074"/>
            <a:chExt cx="2905209" cy="1416630"/>
          </a:xfrm>
        </p:grpSpPr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3875AAD9-122A-4369-877C-43BC6F7F0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88448" y="2240076"/>
              <a:ext cx="1031820" cy="1289774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AE04C56-7875-4C92-A393-CB53120675C2}"/>
                </a:ext>
              </a:extLst>
            </p:cNvPr>
            <p:cNvSpPr/>
            <p:nvPr/>
          </p:nvSpPr>
          <p:spPr>
            <a:xfrm>
              <a:off x="10482114" y="2240074"/>
              <a:ext cx="1031820" cy="1416630"/>
            </a:xfrm>
            <a:prstGeom prst="rect">
              <a:avLst/>
            </a:prstGeom>
            <a:noFill/>
            <a:ln w="444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A5626189-D128-43DA-BEC6-3856DD7EC36B}"/>
                </a:ext>
              </a:extLst>
            </p:cNvPr>
            <p:cNvSpPr txBox="1"/>
            <p:nvPr/>
          </p:nvSpPr>
          <p:spPr>
            <a:xfrm>
              <a:off x="8615059" y="2488700"/>
              <a:ext cx="1801423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Nouveau remplissage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830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51E93C-1FCF-EE75-3D0E-109037F7EFF6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51A6A68-D77C-72F5-BF33-EDBC6FB09318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F32AE2-EAE5-2C11-D81C-DCB630ADC2AC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23711F-6D6E-2423-7517-F44358FA9775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7/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68E83-6804-04E1-7D2E-E319D38FD033}"/>
              </a:ext>
            </a:extLst>
          </p:cNvPr>
          <p:cNvSpPr/>
          <p:nvPr/>
        </p:nvSpPr>
        <p:spPr>
          <a:xfrm>
            <a:off x="0" y="2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I.1 Présentation des remplissages implémentés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FACBD-5B52-F645-28BE-93806A84B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 b="37179"/>
          <a:stretch/>
        </p:blipFill>
        <p:spPr>
          <a:xfrm rot="5400000">
            <a:off x="-301081" y="3835786"/>
            <a:ext cx="4606287" cy="682172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52321E-240E-CDA6-607B-87BB7CFB7653}"/>
              </a:ext>
            </a:extLst>
          </p:cNvPr>
          <p:cNvSpPr/>
          <p:nvPr/>
        </p:nvSpPr>
        <p:spPr>
          <a:xfrm>
            <a:off x="629916" y="917276"/>
            <a:ext cx="2887984" cy="8445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Remplissage linéaire : ci-dessous exemple de remplissage à 9 lignes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DE79C5F-847F-76BB-AACF-8C950F80E9A9}"/>
              </a:ext>
            </a:extLst>
          </p:cNvPr>
          <p:cNvSpPr/>
          <p:nvPr/>
        </p:nvSpPr>
        <p:spPr>
          <a:xfrm>
            <a:off x="4012376" y="917276"/>
            <a:ext cx="2887985" cy="8445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Remplissage pavage triangulaire : ci-dessous profondeur 2,3,4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08B89BD-4F54-2B6A-6440-35A0024CD9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61" t="24700" r="15990" b="16079"/>
          <a:stretch/>
        </p:blipFill>
        <p:spPr>
          <a:xfrm>
            <a:off x="6156153" y="2530772"/>
            <a:ext cx="1353043" cy="119044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5AF9C93-23F0-136D-82DD-BE8D5642BD2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554" t="23883" r="15154" b="15596"/>
          <a:stretch/>
        </p:blipFill>
        <p:spPr>
          <a:xfrm>
            <a:off x="6168501" y="3824593"/>
            <a:ext cx="1321116" cy="1176393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B464EDB-2DC0-C7F2-BCEE-CB5F0AD152E6}"/>
              </a:ext>
            </a:extLst>
          </p:cNvPr>
          <p:cNvSpPr/>
          <p:nvPr/>
        </p:nvSpPr>
        <p:spPr>
          <a:xfrm>
            <a:off x="7657142" y="2716246"/>
            <a:ext cx="1353042" cy="7127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Profondeur 0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EAA981-69BE-57AC-66DB-FFDE9E157C08}"/>
              </a:ext>
            </a:extLst>
          </p:cNvPr>
          <p:cNvSpPr/>
          <p:nvPr/>
        </p:nvSpPr>
        <p:spPr>
          <a:xfrm>
            <a:off x="7657141" y="4056412"/>
            <a:ext cx="1387655" cy="71275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Profondeur 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CECBA48-F5F9-81D7-F7FA-29F942495F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 flipV="1">
            <a:off x="3039613" y="3817568"/>
            <a:ext cx="4642727" cy="68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28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FD53C1-D9A6-CEB4-BBC1-A20309AD956C}"/>
              </a:ext>
            </a:extLst>
          </p:cNvPr>
          <p:cNvSpPr/>
          <p:nvPr/>
        </p:nvSpPr>
        <p:spPr>
          <a:xfrm>
            <a:off x="0" y="6614304"/>
            <a:ext cx="9144000" cy="2436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02CD8A-DDB3-359B-EDB5-1431DBB02C66}"/>
              </a:ext>
            </a:extLst>
          </p:cNvPr>
          <p:cNvSpPr txBox="1"/>
          <p:nvPr/>
        </p:nvSpPr>
        <p:spPr>
          <a:xfrm>
            <a:off x="60384" y="6614304"/>
            <a:ext cx="23981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2EE846-9450-35DC-107D-258EC58AD470}"/>
              </a:ext>
            </a:extLst>
          </p:cNvPr>
          <p:cNvSpPr/>
          <p:nvPr/>
        </p:nvSpPr>
        <p:spPr>
          <a:xfrm>
            <a:off x="1949572" y="6614304"/>
            <a:ext cx="5369944" cy="24369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350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B86584-7F98-7B77-E7A4-EC4AE8D84250}"/>
              </a:ext>
            </a:extLst>
          </p:cNvPr>
          <p:cNvSpPr txBox="1"/>
          <p:nvPr/>
        </p:nvSpPr>
        <p:spPr>
          <a:xfrm>
            <a:off x="8453888" y="6597652"/>
            <a:ext cx="5909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>
                <a:solidFill>
                  <a:schemeClr val="bg1"/>
                </a:solidFill>
              </a:rPr>
              <a:t>8/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059AF9-8B23-AC19-0A83-36A1AAF1C01E}"/>
              </a:ext>
            </a:extLst>
          </p:cNvPr>
          <p:cNvSpPr/>
          <p:nvPr/>
        </p:nvSpPr>
        <p:spPr>
          <a:xfrm>
            <a:off x="0" y="-6348"/>
            <a:ext cx="9144000" cy="66423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3000" dirty="0"/>
              <a:t>	I.2 </a:t>
            </a:r>
            <a:r>
              <a:rPr lang="fr-FR" sz="3200" dirty="0"/>
              <a:t>Présentation du protocole d’essai en traction</a:t>
            </a:r>
            <a:endParaRPr lang="fr-FR" sz="3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CA73CE-D287-3D55-BEDD-D28E65E62D1B}"/>
              </a:ext>
            </a:extLst>
          </p:cNvPr>
          <p:cNvSpPr txBox="1"/>
          <p:nvPr/>
        </p:nvSpPr>
        <p:spPr>
          <a:xfrm>
            <a:off x="60386" y="1019833"/>
            <a:ext cx="2389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Dispositif expérimental :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1B6F739-BBE3-F774-40EB-B29B2CF5A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r="34725"/>
          <a:stretch/>
        </p:blipFill>
        <p:spPr>
          <a:xfrm>
            <a:off x="60385" y="1466216"/>
            <a:ext cx="2388498" cy="339788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51477E4-155A-B929-0FD0-A6DB14E67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/>
          <a:stretch/>
        </p:blipFill>
        <p:spPr>
          <a:xfrm>
            <a:off x="6749108" y="5154907"/>
            <a:ext cx="1461442" cy="1347641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3089873-655D-50D4-EDCF-4EE577062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5" r="-32" b="11539"/>
          <a:stretch/>
        </p:blipFill>
        <p:spPr>
          <a:xfrm rot="5400000">
            <a:off x="1929815" y="2375553"/>
            <a:ext cx="3366112" cy="1571202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BA918ED-E59F-BA63-147F-3DE2B247F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4" t="17847" r="12128" b="25276"/>
          <a:stretch/>
        </p:blipFill>
        <p:spPr>
          <a:xfrm>
            <a:off x="6865255" y="3831561"/>
            <a:ext cx="1725762" cy="1092947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A83EB81-7237-09BA-5BF2-B0B4B63FC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4" t="31079" r="16780" b="18808"/>
          <a:stretch/>
        </p:blipFill>
        <p:spPr>
          <a:xfrm>
            <a:off x="6865255" y="2505502"/>
            <a:ext cx="1759205" cy="112552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7AA4712-9D79-2A75-A437-CF6C7D1D1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6" t="9785" r="8867" b="12055"/>
          <a:stretch/>
        </p:blipFill>
        <p:spPr>
          <a:xfrm>
            <a:off x="4956576" y="2500579"/>
            <a:ext cx="1452612" cy="12132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D11C9C-4F27-715B-22DF-DC90865196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14660" r="5641" b="7920"/>
          <a:stretch/>
        </p:blipFill>
        <p:spPr>
          <a:xfrm>
            <a:off x="4956576" y="3812842"/>
            <a:ext cx="1703378" cy="1092947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1AD376D-CF1A-B19D-5AB6-155DB1AD82E6}"/>
              </a:ext>
            </a:extLst>
          </p:cNvPr>
          <p:cNvSpPr txBox="1"/>
          <p:nvPr/>
        </p:nvSpPr>
        <p:spPr>
          <a:xfrm>
            <a:off x="60383" y="4877592"/>
            <a:ext cx="27897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Machine d’essai en traction </a:t>
            </a:r>
          </a:p>
          <a:p>
            <a:r>
              <a:rPr lang="fr-FR" sz="1350" dirty="0"/>
              <a:t>du lycée Livet (Nantes).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F5715DB-C1D7-0136-AB23-D051E1C14E26}"/>
              </a:ext>
            </a:extLst>
          </p:cNvPr>
          <p:cNvSpPr/>
          <p:nvPr/>
        </p:nvSpPr>
        <p:spPr>
          <a:xfrm>
            <a:off x="5257087" y="831479"/>
            <a:ext cx="3196801" cy="121555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/>
              <a:t>Eprouvettes testées :</a:t>
            </a:r>
          </a:p>
          <a:p>
            <a:r>
              <a:rPr lang="fr-FR" sz="1600" dirty="0"/>
              <a:t>-En haut : remplissage pavage triangulaire</a:t>
            </a:r>
          </a:p>
          <a:p>
            <a:r>
              <a:rPr lang="fr-FR" sz="1600" dirty="0"/>
              <a:t>-En bas : remplissage lignes 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06280DD-1169-4DB8-396F-1620E891579B}"/>
              </a:ext>
            </a:extLst>
          </p:cNvPr>
          <p:cNvCxnSpPr/>
          <p:nvPr/>
        </p:nvCxnSpPr>
        <p:spPr>
          <a:xfrm flipV="1">
            <a:off x="3602680" y="959529"/>
            <a:ext cx="0" cy="5545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4731E6CB-6DBE-3B85-9CE0-FB0F5450C572}"/>
              </a:ext>
            </a:extLst>
          </p:cNvPr>
          <p:cNvSpPr/>
          <p:nvPr/>
        </p:nvSpPr>
        <p:spPr>
          <a:xfrm>
            <a:off x="2082922" y="5360519"/>
            <a:ext cx="3081543" cy="9424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Mesure de l’élongation et de la Force appliquée.</a:t>
            </a:r>
          </a:p>
          <a:p>
            <a:pPr algn="ctr"/>
            <a:r>
              <a:rPr lang="fr-FR" sz="1600" dirty="0"/>
              <a:t>Résultats renvoyés au format .</a:t>
            </a:r>
            <a:r>
              <a:rPr lang="fr-FR" sz="1600" dirty="0" err="1"/>
              <a:t>asc</a:t>
            </a:r>
            <a:endParaRPr lang="fr-FR" sz="1600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8E13D8F-1B03-089F-2FA0-F46DF494BAC8}"/>
              </a:ext>
            </a:extLst>
          </p:cNvPr>
          <p:cNvSpPr txBox="1"/>
          <p:nvPr/>
        </p:nvSpPr>
        <p:spPr>
          <a:xfrm>
            <a:off x="3633830" y="899682"/>
            <a:ext cx="117561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dirty="0"/>
              <a:t>Effort appliqué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D0DA3FA-3B23-55DF-A197-BB582A48EF12}"/>
              </a:ext>
            </a:extLst>
          </p:cNvPr>
          <p:cNvSpPr txBox="1"/>
          <p:nvPr/>
        </p:nvSpPr>
        <p:spPr>
          <a:xfrm>
            <a:off x="4876938" y="2159675"/>
            <a:ext cx="12889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Etat initial :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95FCC6D-ED22-1C2E-1745-137FD26553D9}"/>
              </a:ext>
            </a:extLst>
          </p:cNvPr>
          <p:cNvSpPr txBox="1"/>
          <p:nvPr/>
        </p:nvSpPr>
        <p:spPr>
          <a:xfrm>
            <a:off x="6766048" y="2204138"/>
            <a:ext cx="1078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Etat final :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8C856E4D-27BE-4835-A997-B62ADFB63CB4}"/>
              </a:ext>
            </a:extLst>
          </p:cNvPr>
          <p:cNvCxnSpPr>
            <a:cxnSpLocks/>
            <a:stCxn id="19" idx="3"/>
            <a:endCxn id="27" idx="2"/>
          </p:cNvCxnSpPr>
          <p:nvPr/>
        </p:nvCxnSpPr>
        <p:spPr>
          <a:xfrm flipV="1">
            <a:off x="2448883" y="3161154"/>
            <a:ext cx="378387" cy="40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28EDD0E-261F-7D4B-A4C0-B8C5F0CB531F}"/>
              </a:ext>
            </a:extLst>
          </p:cNvPr>
          <p:cNvCxnSpPr>
            <a:cxnSpLocks/>
            <a:stCxn id="40" idx="3"/>
            <a:endCxn id="23" idx="1"/>
          </p:cNvCxnSpPr>
          <p:nvPr/>
        </p:nvCxnSpPr>
        <p:spPr>
          <a:xfrm flipV="1">
            <a:off x="5164465" y="5828728"/>
            <a:ext cx="1584643" cy="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80071DCB-8D27-E525-1F93-42AAE79E3236}"/>
              </a:ext>
            </a:extLst>
          </p:cNvPr>
          <p:cNvCxnSpPr>
            <a:cxnSpLocks/>
            <a:stCxn id="27" idx="3"/>
            <a:endCxn id="40" idx="0"/>
          </p:cNvCxnSpPr>
          <p:nvPr/>
        </p:nvCxnSpPr>
        <p:spPr>
          <a:xfrm>
            <a:off x="3612871" y="4844210"/>
            <a:ext cx="10823" cy="5163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249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715</TotalTime>
  <Words>1058</Words>
  <Application>Microsoft Office PowerPoint</Application>
  <PresentationFormat>Affichage à l'écran (4:3)</PresentationFormat>
  <Paragraphs>164</Paragraphs>
  <Slides>22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Oscar Thomas</dc:creator>
  <cp:lastModifiedBy>Oscar Thomas</cp:lastModifiedBy>
  <cp:revision>22</cp:revision>
  <dcterms:created xsi:type="dcterms:W3CDTF">2025-02-19T12:29:38Z</dcterms:created>
  <dcterms:modified xsi:type="dcterms:W3CDTF">2025-05-25T19:51:51Z</dcterms:modified>
</cp:coreProperties>
</file>